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  <p:sldMasterId id="2147483685" r:id="rId5"/>
    <p:sldMasterId id="214748368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Proxima Nova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Montserrat Light"/>
      <p:regular r:id="rId31"/>
      <p:bold r:id="rId32"/>
      <p:italic r:id="rId33"/>
      <p:boldItalic r:id="rId34"/>
    </p:embeddedFont>
    <p:embeddedFont>
      <p:font typeface="Helvetica Neue"/>
      <p:regular r:id="rId35"/>
      <p:bold r:id="rId36"/>
      <p:italic r:id="rId37"/>
      <p:boldItalic r:id="rId38"/>
    </p:embeddedFont>
    <p:embeddedFont>
      <p:font typeface="Spectral"/>
      <p:regular r:id="rId39"/>
      <p:bold r:id="rId40"/>
      <p:italic r:id="rId41"/>
      <p:boldItalic r:id="rId42"/>
    </p:embeddedFont>
    <p:embeddedFont>
      <p:font typeface="Helvetica Neue Ligh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pectral-bold.fntdata"/><Relationship Id="rId20" Type="http://schemas.openxmlformats.org/officeDocument/2006/relationships/slide" Target="slides/slide13.xml"/><Relationship Id="rId42" Type="http://schemas.openxmlformats.org/officeDocument/2006/relationships/font" Target="fonts/Spectral-boldItalic.fntdata"/><Relationship Id="rId41" Type="http://schemas.openxmlformats.org/officeDocument/2006/relationships/font" Target="fonts/Spectral-italic.fntdata"/><Relationship Id="rId22" Type="http://schemas.openxmlformats.org/officeDocument/2006/relationships/slide" Target="slides/slide15.xml"/><Relationship Id="rId44" Type="http://schemas.openxmlformats.org/officeDocument/2006/relationships/font" Target="fonts/HelveticaNeueLight-bold.fntdata"/><Relationship Id="rId21" Type="http://schemas.openxmlformats.org/officeDocument/2006/relationships/slide" Target="slides/slide14.xml"/><Relationship Id="rId43" Type="http://schemas.openxmlformats.org/officeDocument/2006/relationships/font" Target="fonts/HelveticaNeueLight-regular.fntdata"/><Relationship Id="rId24" Type="http://schemas.openxmlformats.org/officeDocument/2006/relationships/font" Target="fonts/ProximaNova-bold.fntdata"/><Relationship Id="rId46" Type="http://schemas.openxmlformats.org/officeDocument/2006/relationships/font" Target="fonts/HelveticaNeueLight-boldItalic.fntdata"/><Relationship Id="rId23" Type="http://schemas.openxmlformats.org/officeDocument/2006/relationships/font" Target="fonts/ProximaNova-regular.fntdata"/><Relationship Id="rId45" Type="http://schemas.openxmlformats.org/officeDocument/2006/relationships/font" Target="fonts/HelveticaNeueLight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ProximaNova-boldItalic.fntdata"/><Relationship Id="rId25" Type="http://schemas.openxmlformats.org/officeDocument/2006/relationships/font" Target="fonts/ProximaNova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Montserrat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MontserratLight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4.xml"/><Relationship Id="rId33" Type="http://schemas.openxmlformats.org/officeDocument/2006/relationships/font" Target="fonts/MontserratLight-italic.fntdata"/><Relationship Id="rId10" Type="http://schemas.openxmlformats.org/officeDocument/2006/relationships/slide" Target="slides/slide3.xml"/><Relationship Id="rId32" Type="http://schemas.openxmlformats.org/officeDocument/2006/relationships/font" Target="fonts/MontserratLight-bold.fntdata"/><Relationship Id="rId13" Type="http://schemas.openxmlformats.org/officeDocument/2006/relationships/slide" Target="slides/slide6.xml"/><Relationship Id="rId35" Type="http://schemas.openxmlformats.org/officeDocument/2006/relationships/font" Target="fonts/HelveticaNeue-regular.fntdata"/><Relationship Id="rId12" Type="http://schemas.openxmlformats.org/officeDocument/2006/relationships/slide" Target="slides/slide5.xml"/><Relationship Id="rId34" Type="http://schemas.openxmlformats.org/officeDocument/2006/relationships/font" Target="fonts/MontserratLight-boldItalic.fntdata"/><Relationship Id="rId15" Type="http://schemas.openxmlformats.org/officeDocument/2006/relationships/slide" Target="slides/slide8.xml"/><Relationship Id="rId37" Type="http://schemas.openxmlformats.org/officeDocument/2006/relationships/font" Target="fonts/HelveticaNeue-italic.fntdata"/><Relationship Id="rId14" Type="http://schemas.openxmlformats.org/officeDocument/2006/relationships/slide" Target="slides/slide7.xml"/><Relationship Id="rId36" Type="http://schemas.openxmlformats.org/officeDocument/2006/relationships/font" Target="fonts/HelveticaNeue-bold.fntdata"/><Relationship Id="rId17" Type="http://schemas.openxmlformats.org/officeDocument/2006/relationships/slide" Target="slides/slide10.xml"/><Relationship Id="rId39" Type="http://schemas.openxmlformats.org/officeDocument/2006/relationships/font" Target="fonts/Spectral-regular.fntdata"/><Relationship Id="rId16" Type="http://schemas.openxmlformats.org/officeDocument/2006/relationships/slide" Target="slides/slide9.xml"/><Relationship Id="rId38" Type="http://schemas.openxmlformats.org/officeDocument/2006/relationships/font" Target="fonts/HelveticaNeue-bold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0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26651f27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26651f27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development kahoot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26651f2799_0_9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26651f2799_0_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26651f2799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g126651f2799_0_4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26651f2799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126651f2799_0_6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26651f2799_0_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26651f2799_0_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6651f2799_0_1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6651f2799_0_1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26651f2799_1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26651f2799_1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26651f2799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26651f2799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26651f2799_0_1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26651f2799_0_1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26651f2799_0_1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26651f2799_0_1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6651f2799_1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30" name="Google Shape;230;g126651f2799_1_76:notes"/>
          <p:cNvSpPr txBox="1"/>
          <p:nvPr>
            <p:ph idx="1" type="body"/>
          </p:nvPr>
        </p:nvSpPr>
        <p:spPr>
          <a:xfrm>
            <a:off x="708025" y="4478338"/>
            <a:ext cx="5670600" cy="46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b="1" lang="en" sz="1100"/>
              <a:t>Focus on ROI.</a:t>
            </a:r>
            <a:endParaRPr sz="1100"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Show the impact of your efforts.</a:t>
            </a:r>
            <a:endParaRPr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Spell out measurable results whenever you can. </a:t>
            </a:r>
            <a:endParaRPr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b="1" lang="en" sz="1100"/>
              <a:t>Your resume should look as good as it reads.</a:t>
            </a:r>
            <a:endParaRPr sz="1100"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Make sure your resume is clean, readable and visually appealing.</a:t>
            </a:r>
            <a:endParaRPr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If your resume has errors in it, then nothing else matters.</a:t>
            </a:r>
            <a:endParaRPr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b="1" lang="en" sz="1100"/>
              <a:t>Just one typo can sink even the best candidate</a:t>
            </a:r>
            <a:r>
              <a:rPr lang="en" sz="1100"/>
              <a:t>.</a:t>
            </a:r>
            <a:endParaRPr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Have several friends and/or family members read it for typos and legibility.</a:t>
            </a:r>
            <a:endParaRPr sz="1100"/>
          </a:p>
        </p:txBody>
      </p:sp>
      <p:sp>
        <p:nvSpPr>
          <p:cNvPr id="231" name="Google Shape;231;g126651f2799_1_7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26651f2799_0_1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26651f2799_0_1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26651f2799_0_17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26651f2799_0_17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26651f2799_1_2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4" name="Google Shape;264;g126651f2799_1_219:notes"/>
          <p:cNvSpPr txBox="1"/>
          <p:nvPr>
            <p:ph idx="1" type="body"/>
          </p:nvPr>
        </p:nvSpPr>
        <p:spPr>
          <a:xfrm>
            <a:off x="708025" y="4478338"/>
            <a:ext cx="5670600" cy="46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A resume is essential to your personal brand and job search.</a:t>
            </a:r>
            <a:endParaRPr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In most cases, it’s your target’s intro to your brand.</a:t>
            </a:r>
            <a:endParaRPr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According to a Robert Half survey,</a:t>
            </a:r>
            <a:r>
              <a:rPr b="1" lang="en" sz="1100"/>
              <a:t> managers said they look at 40 resumes per job opening, on average, and spend 12 minutes on each resume</a:t>
            </a:r>
            <a:r>
              <a:rPr lang="en" sz="1100"/>
              <a:t>. [SOURCE: http://rh-us.mediaroom.com/2018-03-20-Promising-Resumes-Often-Dont-Equal-Promising-Hires]</a:t>
            </a:r>
            <a:endParaRPr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Make an immediate positive impression.</a:t>
            </a:r>
            <a:endParaRPr/>
          </a:p>
          <a:p>
            <a:pPr indent="-4762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 sz="1100"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Sell yourself, but be honest — don’t embellish.</a:t>
            </a:r>
            <a:endParaRPr/>
          </a:p>
          <a:p>
            <a:pPr indent="-4762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 sz="1100"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Many companies conduct background and reference checks. </a:t>
            </a:r>
            <a:endParaRPr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117475" lvl="0" marL="1174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b="1" lang="en" sz="1100"/>
              <a:t>Concentrate on the best way to showcase your true skills and qualifications</a:t>
            </a:r>
            <a:r>
              <a:rPr b="1" i="1" lang="en" sz="1100"/>
              <a:t>.</a:t>
            </a:r>
            <a:endParaRPr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List your best qualifications first, either internship or work experience or a high GPA and several academic awards.</a:t>
            </a:r>
            <a:endParaRPr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Include keywords from the job posting if — they truly describe you.</a:t>
            </a:r>
            <a:endParaRPr/>
          </a:p>
          <a:p>
            <a:pPr indent="-117475" lvl="1" marL="5746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sz="1100"/>
              <a:t>Customize the main points for each job you apply for.</a:t>
            </a:r>
            <a:endParaRPr/>
          </a:p>
        </p:txBody>
      </p:sp>
      <p:sp>
        <p:nvSpPr>
          <p:cNvPr id="265" name="Google Shape;265;g126651f2799_1_2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26651f2799_0_1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26651f2799_0_1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g"/><Relationship Id="rId3" Type="http://schemas.openxmlformats.org/officeDocument/2006/relationships/image" Target="../media/image1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-14150"/>
            <a:ext cx="5022000" cy="5157600"/>
          </a:xfrm>
          <a:prstGeom prst="rect">
            <a:avLst/>
          </a:prstGeom>
          <a:solidFill>
            <a:srgbClr val="00B5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 txBox="1"/>
          <p:nvPr>
            <p:ph type="ctrTitle"/>
          </p:nvPr>
        </p:nvSpPr>
        <p:spPr>
          <a:xfrm>
            <a:off x="311700" y="1345600"/>
            <a:ext cx="4472700" cy="24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311700" y="3870625"/>
            <a:ext cx="3892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7" name="Google Shape;57;p13"/>
          <p:cNvSpPr/>
          <p:nvPr>
            <p:ph idx="2" type="pic"/>
          </p:nvPr>
        </p:nvSpPr>
        <p:spPr>
          <a:xfrm>
            <a:off x="5022000" y="2703575"/>
            <a:ext cx="4122000" cy="2438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1">
  <p:cSld name="TITLE_1_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-75" y="-14150"/>
            <a:ext cx="9144000" cy="976800"/>
          </a:xfrm>
          <a:prstGeom prst="rect">
            <a:avLst/>
          </a:prstGeom>
          <a:solidFill>
            <a:srgbClr val="1266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74625" y="1281675"/>
            <a:ext cx="56904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 Slide">
  <p:cSld name="TITLE_1_1_1_1_1_1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/>
          <p:nvPr/>
        </p:nvSpPr>
        <p:spPr>
          <a:xfrm>
            <a:off x="0" y="0"/>
            <a:ext cx="5032200" cy="5143500"/>
          </a:xfrm>
          <a:prstGeom prst="rect">
            <a:avLst/>
          </a:prstGeom>
          <a:solidFill>
            <a:srgbClr val="1266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type="ctrTitle"/>
          </p:nvPr>
        </p:nvSpPr>
        <p:spPr>
          <a:xfrm>
            <a:off x="373875" y="1428150"/>
            <a:ext cx="3605400" cy="22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id="68" name="Google Shape;6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70" name="Google Shape;70;p15"/>
          <p:cNvSpPr/>
          <p:nvPr>
            <p:ph idx="2" type="pic"/>
          </p:nvPr>
        </p:nvSpPr>
        <p:spPr>
          <a:xfrm>
            <a:off x="5032200" y="0"/>
            <a:ext cx="4112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ront Cover">
  <p:cSld name="Front Cover">
    <p:bg>
      <p:bgPr>
        <a:solidFill>
          <a:schemeClr val="accen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with curly hair&#10;&#10;Description automatically generated" id="76" name="Google Shape;76;p17"/>
          <p:cNvPicPr preferRelativeResize="0"/>
          <p:nvPr/>
        </p:nvPicPr>
        <p:blipFill rotWithShape="1">
          <a:blip r:embed="rId2">
            <a:alphaModFix/>
          </a:blip>
          <a:srcRect b="4055" l="23703" r="19696" t="22732"/>
          <a:stretch/>
        </p:blipFill>
        <p:spPr>
          <a:xfrm>
            <a:off x="2599498" y="-1"/>
            <a:ext cx="654450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/>
          <p:nvPr/>
        </p:nvSpPr>
        <p:spPr>
          <a:xfrm flipH="1" rot="-471590">
            <a:off x="-83799" y="-287494"/>
            <a:ext cx="5089138" cy="5805678"/>
          </a:xfrm>
          <a:custGeom>
            <a:rect b="b" l="l" r="r" t="t"/>
            <a:pathLst>
              <a:path extrusionOk="0" h="7745639" w="6789668">
                <a:moveTo>
                  <a:pt x="0" y="7745639"/>
                </a:moveTo>
                <a:lnTo>
                  <a:pt x="1766800" y="572728"/>
                </a:lnTo>
                <a:lnTo>
                  <a:pt x="5841595" y="0"/>
                </a:lnTo>
                <a:lnTo>
                  <a:pt x="6789668" y="6791327"/>
                </a:lnTo>
                <a:lnTo>
                  <a:pt x="0" y="7745639"/>
                </a:lnTo>
                <a:close/>
              </a:path>
            </a:pathLst>
          </a:custGeom>
          <a:solidFill>
            <a:srgbClr val="2E47D3">
              <a:alpha val="149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7"/>
          <p:cNvSpPr/>
          <p:nvPr/>
        </p:nvSpPr>
        <p:spPr>
          <a:xfrm flipH="1" rot="-471590">
            <a:off x="-333311" y="-287495"/>
            <a:ext cx="5089138" cy="5805678"/>
          </a:xfrm>
          <a:custGeom>
            <a:rect b="b" l="l" r="r" t="t"/>
            <a:pathLst>
              <a:path extrusionOk="0" h="7745639" w="6789668">
                <a:moveTo>
                  <a:pt x="0" y="7745639"/>
                </a:moveTo>
                <a:lnTo>
                  <a:pt x="1766800" y="572728"/>
                </a:lnTo>
                <a:lnTo>
                  <a:pt x="5841595" y="0"/>
                </a:lnTo>
                <a:lnTo>
                  <a:pt x="6789668" y="6791327"/>
                </a:lnTo>
                <a:lnTo>
                  <a:pt x="0" y="7745639"/>
                </a:lnTo>
                <a:close/>
              </a:path>
            </a:pathLst>
          </a:custGeom>
          <a:solidFill>
            <a:srgbClr val="2154D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sitting&#10;&#10;Description automatically generated" id="79" name="Google Shape;79;p17"/>
          <p:cNvPicPr preferRelativeResize="0"/>
          <p:nvPr/>
        </p:nvPicPr>
        <p:blipFill rotWithShape="1">
          <a:blip r:embed="rId3">
            <a:alphaModFix amt="48000"/>
          </a:blip>
          <a:srcRect b="0" l="-5540" r="-5942" t="0"/>
          <a:stretch/>
        </p:blipFill>
        <p:spPr>
          <a:xfrm>
            <a:off x="2599497" y="2676181"/>
            <a:ext cx="4760075" cy="246732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7096685" y="4668662"/>
            <a:ext cx="15567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2" type="body"/>
          </p:nvPr>
        </p:nvSpPr>
        <p:spPr>
          <a:xfrm>
            <a:off x="574201" y="4387941"/>
            <a:ext cx="69282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3" type="body"/>
          </p:nvPr>
        </p:nvSpPr>
        <p:spPr>
          <a:xfrm>
            <a:off x="574201" y="4668662"/>
            <a:ext cx="69282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Logo&#10;&#10;Description automatically generated" id="83" name="Google Shape;8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2240" y="2183660"/>
            <a:ext cx="3018865" cy="91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icture Page">
  <p:cSld name="Half Picture Pag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8"/>
          <p:cNvSpPr txBox="1"/>
          <p:nvPr>
            <p:ph type="title"/>
          </p:nvPr>
        </p:nvSpPr>
        <p:spPr>
          <a:xfrm>
            <a:off x="410011" y="427591"/>
            <a:ext cx="4062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spAutoFit/>
          </a:bodyPr>
          <a:lstStyle>
            <a:lvl1pPr lvl="0" rtl="0" algn="l">
              <a:lnSpc>
                <a:spcPct val="107692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 b="0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410011" y="1120566"/>
            <a:ext cx="40629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Char char="■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Char char="□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−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8" name="Google Shape;88;p18"/>
          <p:cNvSpPr/>
          <p:nvPr>
            <p:ph idx="2" type="pic"/>
          </p:nvPr>
        </p:nvSpPr>
        <p:spPr>
          <a:xfrm>
            <a:off x="4539551" y="-40481"/>
            <a:ext cx="4601700" cy="52281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18"/>
          <p:cNvSpPr txBox="1"/>
          <p:nvPr/>
        </p:nvSpPr>
        <p:spPr>
          <a:xfrm>
            <a:off x="390761" y="4811942"/>
            <a:ext cx="15690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1025802" y="4780955"/>
            <a:ext cx="2994900" cy="1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© Copyright  Adaptive Biotechnologies 2021. Confidential.</a:t>
            </a:r>
            <a:endParaRPr b="0" i="0" sz="8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18"/>
          <p:cNvCxnSpPr/>
          <p:nvPr/>
        </p:nvCxnSpPr>
        <p:spPr>
          <a:xfrm>
            <a:off x="418263" y="792512"/>
            <a:ext cx="3983100" cy="0"/>
          </a:xfrm>
          <a:prstGeom prst="straightConnector1">
            <a:avLst/>
          </a:prstGeom>
          <a:noFill/>
          <a:ln cap="sq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Logo&#10;&#10;Description automatically generated" id="92" name="Google Shape;9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7381" y="4714379"/>
            <a:ext cx="1230844" cy="330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70">
          <p15:clr>
            <a:srgbClr val="FBAE40"/>
          </p15:clr>
        </p15:guide>
        <p15:guide id="4" pos="28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1">
  <p:cSld name="Divider Slide 1">
    <p:bg>
      <p:bgPr>
        <a:solidFill>
          <a:schemeClr val="accen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 rotWithShape="1">
          <a:blip r:embed="rId2">
            <a:alphaModFix amt="21000"/>
          </a:blip>
          <a:srcRect b="10339" l="31214" r="0" t="18251"/>
          <a:stretch/>
        </p:blipFill>
        <p:spPr>
          <a:xfrm>
            <a:off x="0" y="1"/>
            <a:ext cx="515695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>
            <p:ph type="title"/>
          </p:nvPr>
        </p:nvSpPr>
        <p:spPr>
          <a:xfrm>
            <a:off x="4502807" y="2285141"/>
            <a:ext cx="44346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 b="1" sz="3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410011" y="416048"/>
            <a:ext cx="8520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spAutoFit/>
          </a:bodyPr>
          <a:lstStyle>
            <a:lvl1pPr lv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 b="1" sz="1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410011" y="1363159"/>
            <a:ext cx="85206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□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roxima Nova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2" type="body"/>
          </p:nvPr>
        </p:nvSpPr>
        <p:spPr>
          <a:xfrm>
            <a:off x="410011" y="806844"/>
            <a:ext cx="85206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6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6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00" name="Google Shape;100;p20"/>
          <p:cNvSpPr txBox="1"/>
          <p:nvPr/>
        </p:nvSpPr>
        <p:spPr>
          <a:xfrm>
            <a:off x="390761" y="4811942"/>
            <a:ext cx="15690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3073117" y="4780955"/>
            <a:ext cx="2994900" cy="1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© Copyright  Adaptive Biotechnologies 2021. Confidential.</a:t>
            </a:r>
            <a:endParaRPr b="0" i="0" sz="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0"/>
          <p:cNvSpPr txBox="1"/>
          <p:nvPr>
            <p:ph idx="3" type="body"/>
          </p:nvPr>
        </p:nvSpPr>
        <p:spPr>
          <a:xfrm>
            <a:off x="383282" y="4501379"/>
            <a:ext cx="40308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cxnSp>
        <p:nvCxnSpPr>
          <p:cNvPr id="103" name="Google Shape;103;p20"/>
          <p:cNvCxnSpPr/>
          <p:nvPr/>
        </p:nvCxnSpPr>
        <p:spPr>
          <a:xfrm>
            <a:off x="445833" y="775384"/>
            <a:ext cx="8384100" cy="0"/>
          </a:xfrm>
          <a:prstGeom prst="straightConnector1">
            <a:avLst/>
          </a:prstGeom>
          <a:noFill/>
          <a:ln cap="sq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Logo&#10;&#10;Description automatically generated" id="104" name="Google Shape;10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7381" y="4714379"/>
            <a:ext cx="1230844" cy="330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3114">
          <p15:clr>
            <a:srgbClr val="FBAE40"/>
          </p15:clr>
        </p15:guide>
        <p15:guide id="2" pos="2880">
          <p15:clr>
            <a:srgbClr val="FBAE40"/>
          </p15:clr>
        </p15:guide>
        <p15:guide id="3" pos="5562">
          <p15:clr>
            <a:srgbClr val="FBAE40"/>
          </p15:clr>
        </p15:guide>
        <p15:guide id="4" pos="288">
          <p15:clr>
            <a:srgbClr val="FBAE40"/>
          </p15:clr>
        </p15:guide>
        <p15:guide id="5" orient="horz" pos="314">
          <p15:clr>
            <a:srgbClr val="FBAE40"/>
          </p15:clr>
        </p15:guide>
        <p15:guide id="6" orient="horz" pos="16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2">
  <p:cSld name="Divider Slide 2">
    <p:bg>
      <p:bgPr>
        <a:solidFill>
          <a:schemeClr val="accen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4502807" y="2285141"/>
            <a:ext cx="44346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 b="1" sz="3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07" name="Google Shape;107;p21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-1" y="0"/>
            <a:ext cx="52515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3">
  <p:cSld name="Divider Slide 3">
    <p:bg>
      <p:bgPr>
        <a:solidFill>
          <a:schemeClr val="accen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4502807" y="2285141"/>
            <a:ext cx="44346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 b="1" sz="3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10" name="Google Shape;110;p22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1"/>
            <a:ext cx="5308334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bg>
      <p:bgPr>
        <a:solidFill>
          <a:schemeClr val="accen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-1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3"/>
          <p:cNvSpPr txBox="1"/>
          <p:nvPr/>
        </p:nvSpPr>
        <p:spPr>
          <a:xfrm>
            <a:off x="1975757" y="2124163"/>
            <a:ext cx="5192400" cy="11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900"/>
              <a:buFont typeface="Proxima Nova"/>
              <a:buNone/>
            </a:pPr>
            <a:r>
              <a:rPr b="1" i="0" lang="en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Thank You.</a:t>
            </a:r>
            <a:endParaRPr sz="110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age Picture">
  <p:cSld name="Full Page Picture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/>
          <p:nvPr>
            <p:ph idx="2" type="pic"/>
          </p:nvPr>
        </p:nvSpPr>
        <p:spPr>
          <a:xfrm>
            <a:off x="-32147" y="-183671"/>
            <a:ext cx="9205800" cy="52281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24"/>
          <p:cNvSpPr txBox="1"/>
          <p:nvPr>
            <p:ph type="ctrTitle"/>
          </p:nvPr>
        </p:nvSpPr>
        <p:spPr>
          <a:xfrm>
            <a:off x="913234" y="2959009"/>
            <a:ext cx="72564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Font typeface="Proxima Nova"/>
              <a:buNone/>
              <a:defRPr b="1" sz="2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Font typeface="Proxima Nova"/>
              <a:buNone/>
              <a:defRPr sz="52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Font typeface="Proxima Nova"/>
              <a:buNone/>
              <a:defRPr sz="52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Font typeface="Proxima Nova"/>
              <a:buNone/>
              <a:defRPr sz="52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Font typeface="Proxima Nova"/>
              <a:buNone/>
              <a:defRPr sz="52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Font typeface="Proxima Nova"/>
              <a:buNone/>
              <a:defRPr sz="52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Font typeface="Proxima Nova"/>
              <a:buNone/>
              <a:defRPr sz="52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Font typeface="Proxima Nova"/>
              <a:buNone/>
              <a:defRPr sz="52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Font typeface="Proxima Nova"/>
              <a:buNone/>
              <a:defRPr sz="52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7" name="Google Shape;117;p24"/>
          <p:cNvSpPr txBox="1"/>
          <p:nvPr/>
        </p:nvSpPr>
        <p:spPr>
          <a:xfrm>
            <a:off x="390761" y="4811942"/>
            <a:ext cx="15690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3073117" y="4780955"/>
            <a:ext cx="2994900" cy="1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© Copyright  Adaptive Biotechnologies 2021. Confidential.</a:t>
            </a:r>
            <a:endParaRPr b="0" i="0" sz="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4"/>
          <p:cNvSpPr txBox="1"/>
          <p:nvPr>
            <p:ph idx="1" type="body"/>
          </p:nvPr>
        </p:nvSpPr>
        <p:spPr>
          <a:xfrm>
            <a:off x="913234" y="3345852"/>
            <a:ext cx="72564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6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6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Logo&#10;&#10;Description automatically generated" id="120" name="Google Shape;120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7381" y="4714379"/>
            <a:ext cx="1230844" cy="330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 2">
  <p:cSld name="TITLE_1_1_1_1_1_1_1_1_1_1_1_1_1_1_1_1_1_1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D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5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25" name="Google Shape;125;p25"/>
          <p:cNvSpPr txBox="1"/>
          <p:nvPr>
            <p:ph type="title"/>
          </p:nvPr>
        </p:nvSpPr>
        <p:spPr>
          <a:xfrm>
            <a:off x="2014425" y="2280450"/>
            <a:ext cx="5115300" cy="582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6" name="Google Shape;126;p25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1">
  <p:cSld name="TITLE_1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/>
          <p:nvPr/>
        </p:nvSpPr>
        <p:spPr>
          <a:xfrm>
            <a:off x="-75" y="-14150"/>
            <a:ext cx="9144000" cy="976800"/>
          </a:xfrm>
          <a:prstGeom prst="rect">
            <a:avLst/>
          </a:prstGeom>
          <a:solidFill>
            <a:srgbClr val="1266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6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6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374625" y="1281675"/>
            <a:ext cx="5690400" cy="3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Q/Common Misconceptions 1">
  <p:cSld name="TITLE_1_1_1_1_1_1_1_1_1_1_1_1_1_1_1_1_1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/>
          <p:nvPr/>
        </p:nvSpPr>
        <p:spPr>
          <a:xfrm>
            <a:off x="4120875" y="0"/>
            <a:ext cx="5023200" cy="5143500"/>
          </a:xfrm>
          <a:prstGeom prst="rect">
            <a:avLst/>
          </a:prstGeom>
          <a:solidFill>
            <a:srgbClr val="E9D7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7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8" name="Google Shape;138;p27"/>
          <p:cNvSpPr txBox="1"/>
          <p:nvPr>
            <p:ph type="title"/>
          </p:nvPr>
        </p:nvSpPr>
        <p:spPr>
          <a:xfrm>
            <a:off x="238575" y="2090550"/>
            <a:ext cx="3705600" cy="9624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9" name="Google Shape;139;p27"/>
          <p:cNvSpPr txBox="1"/>
          <p:nvPr>
            <p:ph idx="1" type="subTitle"/>
          </p:nvPr>
        </p:nvSpPr>
        <p:spPr>
          <a:xfrm>
            <a:off x="4531575" y="962525"/>
            <a:ext cx="4201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7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53200" y="4605338"/>
            <a:ext cx="2362199" cy="3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9"/>
          <p:cNvSpPr txBox="1"/>
          <p:nvPr/>
        </p:nvSpPr>
        <p:spPr>
          <a:xfrm>
            <a:off x="228600" y="4781550"/>
            <a:ext cx="5867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© 2019 Robert Half International Inc. An Equal Opportunity Employer M/F/Disability/Veterans. </a:t>
            </a:r>
            <a:br>
              <a:rPr b="0" i="0" lang="en" sz="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All registered trademarks are the property of their respective owners.</a:t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0"/>
          <p:cNvSpPr txBox="1"/>
          <p:nvPr>
            <p:ph type="title"/>
          </p:nvPr>
        </p:nvSpPr>
        <p:spPr>
          <a:xfrm>
            <a:off x="1219200" y="209550"/>
            <a:ext cx="7467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0"/>
          <p:cNvSpPr txBox="1"/>
          <p:nvPr>
            <p:ph idx="1" type="body"/>
          </p:nvPr>
        </p:nvSpPr>
        <p:spPr>
          <a:xfrm>
            <a:off x="457200" y="1276351"/>
            <a:ext cx="8229600" cy="3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30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 type="title">
  <p:cSld name="TITLE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55" name="Google Shape;155;p3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3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31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2"/>
          <p:cNvSpPr txBox="1"/>
          <p:nvPr>
            <p:ph idx="1" type="body"/>
          </p:nvPr>
        </p:nvSpPr>
        <p:spPr>
          <a:xfrm>
            <a:off x="722313" y="914400"/>
            <a:ext cx="7772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ctr">
              <a:spcBef>
                <a:spcPts val="640"/>
              </a:spcBef>
              <a:spcAft>
                <a:spcPts val="0"/>
              </a:spcAft>
              <a:buClr>
                <a:srgbClr val="9F1C35"/>
              </a:buClr>
              <a:buSzPts val="3200"/>
              <a:buNone/>
              <a:defRPr b="1" sz="3200">
                <a:solidFill>
                  <a:srgbClr val="9F1C35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0" name="Google Shape;160;p32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/>
          <p:nvPr>
            <p:ph type="title"/>
          </p:nvPr>
        </p:nvSpPr>
        <p:spPr>
          <a:xfrm>
            <a:off x="1219200" y="209550"/>
            <a:ext cx="7467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3"/>
          <p:cNvSpPr txBox="1"/>
          <p:nvPr>
            <p:ph idx="1" type="body"/>
          </p:nvPr>
        </p:nvSpPr>
        <p:spPr>
          <a:xfrm>
            <a:off x="457200" y="102870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▪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64" name="Google Shape;164;p33"/>
          <p:cNvSpPr txBox="1"/>
          <p:nvPr>
            <p:ph idx="2" type="body"/>
          </p:nvPr>
        </p:nvSpPr>
        <p:spPr>
          <a:xfrm>
            <a:off x="4648200" y="102870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▪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65" name="Google Shape;165;p33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4"/>
          <p:cNvSpPr txBox="1"/>
          <p:nvPr>
            <p:ph type="title"/>
          </p:nvPr>
        </p:nvSpPr>
        <p:spPr>
          <a:xfrm>
            <a:off x="1219200" y="209550"/>
            <a:ext cx="7467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4"/>
          <p:cNvSpPr txBox="1"/>
          <p:nvPr>
            <p:ph idx="1" type="body"/>
          </p:nvPr>
        </p:nvSpPr>
        <p:spPr>
          <a:xfrm>
            <a:off x="457200" y="1200150"/>
            <a:ext cx="4040100" cy="7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>
                <a:solidFill>
                  <a:schemeClr val="dk1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9" name="Google Shape;169;p34"/>
          <p:cNvSpPr txBox="1"/>
          <p:nvPr>
            <p:ph idx="2" type="body"/>
          </p:nvPr>
        </p:nvSpPr>
        <p:spPr>
          <a:xfrm>
            <a:off x="457200" y="2038350"/>
            <a:ext cx="4040100" cy="24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  <a:defRPr sz="20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70" name="Google Shape;170;p34"/>
          <p:cNvSpPr txBox="1"/>
          <p:nvPr>
            <p:ph idx="3" type="body"/>
          </p:nvPr>
        </p:nvSpPr>
        <p:spPr>
          <a:xfrm>
            <a:off x="4645026" y="1200150"/>
            <a:ext cx="4041900" cy="7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>
                <a:solidFill>
                  <a:schemeClr val="dk1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71" name="Google Shape;171;p34"/>
          <p:cNvSpPr txBox="1"/>
          <p:nvPr>
            <p:ph idx="4" type="body"/>
          </p:nvPr>
        </p:nvSpPr>
        <p:spPr>
          <a:xfrm>
            <a:off x="4645026" y="2038350"/>
            <a:ext cx="4041900" cy="24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  <a:defRPr sz="20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72" name="Google Shape;172;p34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5"/>
          <p:cNvSpPr txBox="1"/>
          <p:nvPr>
            <p:ph type="title"/>
          </p:nvPr>
        </p:nvSpPr>
        <p:spPr>
          <a:xfrm>
            <a:off x="1219200" y="209550"/>
            <a:ext cx="7467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35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6"/>
          <p:cNvSpPr/>
          <p:nvPr/>
        </p:nvSpPr>
        <p:spPr>
          <a:xfrm rot="10800000">
            <a:off x="123825" y="583141"/>
            <a:ext cx="228600" cy="436034"/>
          </a:xfrm>
          <a:custGeom>
            <a:rect b="b" l="l" r="r" t="t"/>
            <a:pathLst>
              <a:path extrusionOk="0" h="436034" w="228600">
                <a:moveTo>
                  <a:pt x="8467" y="436034"/>
                </a:moveTo>
                <a:lnTo>
                  <a:pt x="0" y="0"/>
                </a:lnTo>
                <a:lnTo>
                  <a:pt x="228600" y="228600"/>
                </a:lnTo>
                <a:lnTo>
                  <a:pt x="8467" y="436034"/>
                </a:lnTo>
                <a:close/>
              </a:path>
            </a:pathLst>
          </a:custGeom>
          <a:solidFill>
            <a:srgbClr val="382E2C"/>
          </a:solidFill>
          <a:ln cap="flat" cmpd="sng" w="9525">
            <a:solidFill>
              <a:srgbClr val="382E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6"/>
          <p:cNvSpPr/>
          <p:nvPr/>
        </p:nvSpPr>
        <p:spPr>
          <a:xfrm>
            <a:off x="339725" y="168275"/>
            <a:ext cx="8459700" cy="974700"/>
          </a:xfrm>
          <a:prstGeom prst="rect">
            <a:avLst/>
          </a:prstGeom>
          <a:gradFill>
            <a:gsLst>
              <a:gs pos="0">
                <a:srgbClr val="670001"/>
              </a:gs>
              <a:gs pos="100000">
                <a:srgbClr val="A70A25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10400" y="4781550"/>
            <a:ext cx="1828799" cy="25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6"/>
          <p:cNvSpPr txBox="1"/>
          <p:nvPr/>
        </p:nvSpPr>
        <p:spPr>
          <a:xfrm>
            <a:off x="533400" y="4775200"/>
            <a:ext cx="586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rPr>
              <a:t>© 2019 Robert Half International Inc. An Equal Opportunity Employer M/F/Disability/Veterans. </a:t>
            </a:r>
            <a:br>
              <a:rPr lang="en" sz="8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8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rPr>
              <a:t>All registered trademarks are the property of their respective owners.</a:t>
            </a:r>
            <a:endParaRPr/>
          </a:p>
        </p:txBody>
      </p:sp>
      <p:cxnSp>
        <p:nvCxnSpPr>
          <p:cNvPr id="181" name="Google Shape;181;p36"/>
          <p:cNvCxnSpPr/>
          <p:nvPr/>
        </p:nvCxnSpPr>
        <p:spPr>
          <a:xfrm>
            <a:off x="339725" y="4660900"/>
            <a:ext cx="8459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2" name="Google Shape;18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475" y="168275"/>
            <a:ext cx="1060450" cy="620713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6"/>
          <p:cNvSpPr/>
          <p:nvPr/>
        </p:nvSpPr>
        <p:spPr>
          <a:xfrm>
            <a:off x="0" y="0"/>
            <a:ext cx="9144000" cy="42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36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showMasterSp="0">
  <p:cSld name="1_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7"/>
          <p:cNvSpPr/>
          <p:nvPr/>
        </p:nvSpPr>
        <p:spPr>
          <a:xfrm rot="10800000">
            <a:off x="123825" y="583141"/>
            <a:ext cx="228600" cy="436034"/>
          </a:xfrm>
          <a:custGeom>
            <a:rect b="b" l="l" r="r" t="t"/>
            <a:pathLst>
              <a:path extrusionOk="0" h="436034" w="228600">
                <a:moveTo>
                  <a:pt x="8467" y="436034"/>
                </a:moveTo>
                <a:lnTo>
                  <a:pt x="0" y="0"/>
                </a:lnTo>
                <a:lnTo>
                  <a:pt x="228600" y="228600"/>
                </a:lnTo>
                <a:lnTo>
                  <a:pt x="8467" y="436034"/>
                </a:lnTo>
                <a:close/>
              </a:path>
            </a:pathLst>
          </a:custGeom>
          <a:solidFill>
            <a:srgbClr val="382E2C"/>
          </a:solidFill>
          <a:ln cap="flat" cmpd="sng" w="9525">
            <a:solidFill>
              <a:srgbClr val="382E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7"/>
          <p:cNvSpPr/>
          <p:nvPr/>
        </p:nvSpPr>
        <p:spPr>
          <a:xfrm>
            <a:off x="339725" y="168275"/>
            <a:ext cx="8459700" cy="974700"/>
          </a:xfrm>
          <a:prstGeom prst="rect">
            <a:avLst/>
          </a:prstGeom>
          <a:gradFill>
            <a:gsLst>
              <a:gs pos="0">
                <a:srgbClr val="670001"/>
              </a:gs>
              <a:gs pos="100000">
                <a:srgbClr val="A70A25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7475" y="168275"/>
            <a:ext cx="1060450" cy="620713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7"/>
          <p:cNvSpPr/>
          <p:nvPr/>
        </p:nvSpPr>
        <p:spPr>
          <a:xfrm>
            <a:off x="0" y="0"/>
            <a:ext cx="9144000" cy="42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8"/>
          <p:cNvSpPr txBox="1"/>
          <p:nvPr>
            <p:ph type="title"/>
          </p:nvPr>
        </p:nvSpPr>
        <p:spPr>
          <a:xfrm>
            <a:off x="457201" y="1200150"/>
            <a:ext cx="30084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8"/>
          <p:cNvSpPr txBox="1"/>
          <p:nvPr>
            <p:ph idx="1" type="body"/>
          </p:nvPr>
        </p:nvSpPr>
        <p:spPr>
          <a:xfrm>
            <a:off x="3575050" y="1200151"/>
            <a:ext cx="5111700" cy="3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▪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indent="-381000" lvl="4" marL="2286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93" name="Google Shape;193;p38"/>
          <p:cNvSpPr txBox="1"/>
          <p:nvPr>
            <p:ph idx="2" type="body"/>
          </p:nvPr>
        </p:nvSpPr>
        <p:spPr>
          <a:xfrm>
            <a:off x="457201" y="2038351"/>
            <a:ext cx="3008400" cy="24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94" name="Google Shape;194;p38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9"/>
          <p:cNvSpPr/>
          <p:nvPr>
            <p:ph idx="2" type="pic"/>
          </p:nvPr>
        </p:nvSpPr>
        <p:spPr>
          <a:xfrm>
            <a:off x="838200" y="1276350"/>
            <a:ext cx="7543800" cy="26100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39"/>
          <p:cNvSpPr txBox="1"/>
          <p:nvPr>
            <p:ph idx="1" type="body"/>
          </p:nvPr>
        </p:nvSpPr>
        <p:spPr>
          <a:xfrm>
            <a:off x="838200" y="3943351"/>
            <a:ext cx="7543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98" name="Google Shape;198;p39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5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None/>
              <a:defRPr b="0" i="0" sz="2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None/>
              <a:defRPr b="0" i="0" sz="2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None/>
              <a:defRPr b="0" i="0" sz="2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None/>
              <a:defRPr b="0" i="0" sz="2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None/>
              <a:defRPr b="0" i="0" sz="2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None/>
              <a:defRPr b="0" i="0" sz="2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None/>
              <a:defRPr b="0" i="0" sz="2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None/>
              <a:defRPr b="0" i="0" sz="2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None/>
              <a:defRPr b="0" i="0" sz="2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8334572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/>
          <p:nvPr>
            <p:ph type="title"/>
          </p:nvPr>
        </p:nvSpPr>
        <p:spPr>
          <a:xfrm>
            <a:off x="1219200" y="209550"/>
            <a:ext cx="7467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rgbClr val="9F1C3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rgbClr val="9F1C35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rgbClr val="9F1C35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rgbClr val="9F1C35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rgbClr val="9F1C35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p28"/>
          <p:cNvSpPr txBox="1"/>
          <p:nvPr>
            <p:ph idx="1" type="body"/>
          </p:nvPr>
        </p:nvSpPr>
        <p:spPr>
          <a:xfrm>
            <a:off x="457200" y="1276350"/>
            <a:ext cx="8229600" cy="3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8"/>
          <p:cNvSpPr txBox="1"/>
          <p:nvPr>
            <p:ph idx="12" type="sldNum"/>
          </p:nvPr>
        </p:nvSpPr>
        <p:spPr>
          <a:xfrm>
            <a:off x="0" y="4767263"/>
            <a:ext cx="533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382E2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3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8.png"/><Relationship Id="rId4" Type="http://schemas.openxmlformats.org/officeDocument/2006/relationships/image" Target="../media/image3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Relationship Id="rId4" Type="http://schemas.openxmlformats.org/officeDocument/2006/relationships/image" Target="../media/image3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jpg"/><Relationship Id="rId4" Type="http://schemas.openxmlformats.org/officeDocument/2006/relationships/image" Target="../media/image28.jpg"/><Relationship Id="rId5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0"/>
          <p:cNvSpPr txBox="1"/>
          <p:nvPr>
            <p:ph type="ctrTitle"/>
          </p:nvPr>
        </p:nvSpPr>
        <p:spPr>
          <a:xfrm>
            <a:off x="311700" y="1345600"/>
            <a:ext cx="4472700" cy="24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Development: Lesson 20</a:t>
            </a:r>
            <a:endParaRPr/>
          </a:p>
        </p:txBody>
      </p:sp>
      <p:sp>
        <p:nvSpPr>
          <p:cNvPr id="204" name="Google Shape;204;p40"/>
          <p:cNvSpPr txBox="1"/>
          <p:nvPr>
            <p:ph idx="1" type="subTitle"/>
          </p:nvPr>
        </p:nvSpPr>
        <p:spPr>
          <a:xfrm>
            <a:off x="311700" y="3870625"/>
            <a:ext cx="3892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Facilitated by: Titus Kariuki</a:t>
            </a:r>
            <a:endParaRPr/>
          </a:p>
        </p:txBody>
      </p:sp>
      <p:sp>
        <p:nvSpPr>
          <p:cNvPr id="205" name="Google Shape;20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6" name="Google Shape;206;p40"/>
          <p:cNvPicPr preferRelativeResize="0"/>
          <p:nvPr/>
        </p:nvPicPr>
        <p:blipFill rotWithShape="1">
          <a:blip r:embed="rId3">
            <a:alphaModFix/>
          </a:blip>
          <a:srcRect b="1839" l="4559" r="3697" t="5721"/>
          <a:stretch/>
        </p:blipFill>
        <p:spPr>
          <a:xfrm>
            <a:off x="4964025" y="2305050"/>
            <a:ext cx="4179976" cy="243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9"/>
          <p:cNvSpPr txBox="1"/>
          <p:nvPr>
            <p:ph type="ctrTitle"/>
          </p:nvPr>
        </p:nvSpPr>
        <p:spPr>
          <a:xfrm>
            <a:off x="373875" y="1428150"/>
            <a:ext cx="4442100" cy="31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Successful</a:t>
            </a:r>
            <a:r>
              <a:rPr b="1" lang="en"/>
              <a:t> LinkedIn Leads to a Successful Career </a:t>
            </a:r>
            <a:endParaRPr b="1"/>
          </a:p>
        </p:txBody>
      </p:sp>
      <p:sp>
        <p:nvSpPr>
          <p:cNvPr id="285" name="Google Shape;285;p49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6" name="Google Shape;286;p4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0025" r="10025" t="0"/>
          <a:stretch/>
        </p:blipFill>
        <p:spPr>
          <a:xfrm>
            <a:off x="5032200" y="0"/>
            <a:ext cx="41121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0"/>
          <p:cNvSpPr/>
          <p:nvPr/>
        </p:nvSpPr>
        <p:spPr>
          <a:xfrm>
            <a:off x="5072321" y="1127090"/>
            <a:ext cx="2964300" cy="36006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50"/>
          <p:cNvSpPr txBox="1"/>
          <p:nvPr>
            <p:ph type="title"/>
          </p:nvPr>
        </p:nvSpPr>
        <p:spPr>
          <a:xfrm>
            <a:off x="410011" y="416048"/>
            <a:ext cx="852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spAutoFit/>
          </a:bodyPr>
          <a:lstStyle/>
          <a:p>
            <a:pPr indent="0" lvl="0" mar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</a:pPr>
            <a:r>
              <a:rPr lang="en"/>
              <a:t>LinkedIn Profile </a:t>
            </a:r>
            <a:endParaRPr/>
          </a:p>
        </p:txBody>
      </p:sp>
      <p:sp>
        <p:nvSpPr>
          <p:cNvPr id="293" name="Google Shape;293;p50"/>
          <p:cNvSpPr txBox="1"/>
          <p:nvPr>
            <p:ph idx="1" type="body"/>
          </p:nvPr>
        </p:nvSpPr>
        <p:spPr>
          <a:xfrm>
            <a:off x="5284999" y="1232938"/>
            <a:ext cx="3597000" cy="17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/>
              <a:t>Build Network</a:t>
            </a:r>
            <a:endParaRPr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Manage your network</a:t>
            </a:r>
            <a:endParaRPr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Find and add connections</a:t>
            </a:r>
            <a:endParaRPr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LinkedIn Groups</a:t>
            </a:r>
            <a:endParaRPr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Communicate with messaging 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4" name="Google Shape;294;p50"/>
          <p:cNvSpPr txBox="1"/>
          <p:nvPr>
            <p:ph idx="2" type="body"/>
          </p:nvPr>
        </p:nvSpPr>
        <p:spPr>
          <a:xfrm>
            <a:off x="410011" y="806844"/>
            <a:ext cx="8520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en"/>
              <a:t>Build Network and Use Day-to-Day</a:t>
            </a:r>
            <a:endParaRPr/>
          </a:p>
        </p:txBody>
      </p:sp>
      <p:sp>
        <p:nvSpPr>
          <p:cNvPr id="295" name="Google Shape;295;p50"/>
          <p:cNvSpPr txBox="1"/>
          <p:nvPr/>
        </p:nvSpPr>
        <p:spPr>
          <a:xfrm>
            <a:off x="5289068" y="2837848"/>
            <a:ext cx="3597000" cy="20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Day-to-Day</a:t>
            </a:r>
            <a:endParaRPr sz="1100"/>
          </a:p>
          <a:p>
            <a:pPr indent="-222250" lvl="0" marL="215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■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Explore the feed</a:t>
            </a:r>
            <a:endParaRPr sz="1100"/>
          </a:p>
          <a:p>
            <a:pPr indent="-222250" lvl="0" marL="215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■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Customize your feed</a:t>
            </a:r>
            <a:endParaRPr sz="1100"/>
          </a:p>
          <a:p>
            <a:pPr indent="-222250" lvl="0" marL="215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■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 updates and content</a:t>
            </a:r>
            <a:endParaRPr sz="1100"/>
          </a:p>
          <a:p>
            <a:pPr indent="-222250" lvl="0" marL="215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■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Search for jobs</a:t>
            </a:r>
            <a:endParaRPr sz="1100"/>
          </a:p>
          <a:p>
            <a:pPr indent="-222250" lvl="0" marL="215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■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 to job opportunities 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1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6" name="Google Shape;296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154" y="1461158"/>
            <a:ext cx="3999183" cy="2827119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BBBBBB"/>
              </a:gs>
            </a:gsLst>
            <a:lin ang="16200038" scaled="0"/>
          </a:gradFill>
          <a:ln>
            <a:noFill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1"/>
          <p:cNvSpPr txBox="1"/>
          <p:nvPr>
            <p:ph type="title"/>
          </p:nvPr>
        </p:nvSpPr>
        <p:spPr>
          <a:xfrm>
            <a:off x="410011" y="416048"/>
            <a:ext cx="852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spAutoFit/>
          </a:bodyPr>
          <a:lstStyle/>
          <a:p>
            <a:pPr indent="0" lvl="0" mar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SzPts val="2100"/>
              <a:buFont typeface="Proxima Nova"/>
              <a:buNone/>
            </a:pPr>
            <a:r>
              <a:rPr lang="en"/>
              <a:t>LinkedIn Profile - Creation </a:t>
            </a:r>
            <a:endParaRPr/>
          </a:p>
        </p:txBody>
      </p:sp>
      <p:sp>
        <p:nvSpPr>
          <p:cNvPr id="302" name="Google Shape;302;p51"/>
          <p:cNvSpPr txBox="1"/>
          <p:nvPr>
            <p:ph idx="1" type="body"/>
          </p:nvPr>
        </p:nvSpPr>
        <p:spPr>
          <a:xfrm>
            <a:off x="410011" y="1363159"/>
            <a:ext cx="8520600" cy="43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222250" lvl="0" marL="215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b="1" lang="en"/>
              <a:t>Add a profile picture 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Add a background image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Personalize your headline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b="1" lang="en"/>
              <a:t>Add a summary 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b="1" lang="en"/>
              <a:t>Add Key words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Add work/research experience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-22225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Add education</a:t>
            </a:r>
            <a:endParaRPr/>
          </a:p>
          <a:p>
            <a:pPr indent="-15240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3" name="Google Shape;303;p51"/>
          <p:cNvSpPr txBox="1"/>
          <p:nvPr>
            <p:ph idx="2" type="body"/>
          </p:nvPr>
        </p:nvSpPr>
        <p:spPr>
          <a:xfrm>
            <a:off x="410011" y="806844"/>
            <a:ext cx="8520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en"/>
              <a:t>Set up a new LinkedIn account</a:t>
            </a:r>
            <a:endParaRPr/>
          </a:p>
        </p:txBody>
      </p:sp>
      <p:pic>
        <p:nvPicPr>
          <p:cNvPr descr="Graphical user interface, application&#10;&#10;Description automatically generated" id="304" name="Google Shape;30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58158" y="806590"/>
            <a:ext cx="5809422" cy="26109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text, application&#10;&#10;Description automatically generated" id="305" name="Google Shape;305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58159" y="3437330"/>
            <a:ext cx="5809422" cy="1747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2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 Examples</a:t>
            </a:r>
            <a:endParaRPr/>
          </a:p>
        </p:txBody>
      </p:sp>
      <p:sp>
        <p:nvSpPr>
          <p:cNvPr id="311" name="Google Shape;311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2" name="Google Shape;312;p52"/>
          <p:cNvSpPr txBox="1"/>
          <p:nvPr>
            <p:ph idx="1" type="body"/>
          </p:nvPr>
        </p:nvSpPr>
        <p:spPr>
          <a:xfrm>
            <a:off x="374625" y="1281675"/>
            <a:ext cx="74424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313" name="Google Shape;31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923" y="1213750"/>
            <a:ext cx="3841177" cy="386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8691" y="1213750"/>
            <a:ext cx="4377684" cy="372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3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 Examples</a:t>
            </a:r>
            <a:endParaRPr/>
          </a:p>
        </p:txBody>
      </p:sp>
      <p:sp>
        <p:nvSpPr>
          <p:cNvPr id="320" name="Google Shape;320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53"/>
          <p:cNvSpPr txBox="1"/>
          <p:nvPr>
            <p:ph idx="1" type="body"/>
          </p:nvPr>
        </p:nvSpPr>
        <p:spPr>
          <a:xfrm>
            <a:off x="374625" y="1281675"/>
            <a:ext cx="74424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322" name="Google Shape;32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626" y="1169337"/>
            <a:ext cx="4134824" cy="395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7548" y="1042600"/>
            <a:ext cx="3430528" cy="401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4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9" name="Google Shape;329;p54"/>
          <p:cNvSpPr txBox="1"/>
          <p:nvPr>
            <p:ph type="title"/>
          </p:nvPr>
        </p:nvSpPr>
        <p:spPr>
          <a:xfrm>
            <a:off x="238575" y="2090550"/>
            <a:ext cx="3705600" cy="9624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54"/>
          <p:cNvSpPr txBox="1"/>
          <p:nvPr>
            <p:ph idx="1" type="subTitle"/>
          </p:nvPr>
        </p:nvSpPr>
        <p:spPr>
          <a:xfrm>
            <a:off x="4531575" y="962525"/>
            <a:ext cx="42018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Helvetica Neue"/>
                <a:ea typeface="Helvetica Neue"/>
                <a:cs typeface="Helvetica Neue"/>
                <a:sym typeface="Helvetica Neue"/>
              </a:rPr>
              <a:t>It’s all about building your professional brand</a:t>
            </a:r>
            <a:endParaRPr b="1" sz="31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1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Helvetica Neue"/>
                <a:ea typeface="Helvetica Neue"/>
                <a:cs typeface="Helvetica Neue"/>
                <a:sym typeface="Helvetica Neue"/>
              </a:rPr>
              <a:t>Who are you and what makes you </a:t>
            </a:r>
            <a:r>
              <a:rPr b="1" lang="en" sz="3100">
                <a:latin typeface="Helvetica Neue"/>
                <a:ea typeface="Helvetica Neue"/>
                <a:cs typeface="Helvetica Neue"/>
                <a:sym typeface="Helvetica Neue"/>
              </a:rPr>
              <a:t>unique</a:t>
            </a:r>
            <a:r>
              <a:rPr b="1" lang="en" sz="3100">
                <a:latin typeface="Helvetica Neue"/>
                <a:ea typeface="Helvetica Neue"/>
                <a:cs typeface="Helvetica Neue"/>
                <a:sym typeface="Helvetica Neue"/>
              </a:rPr>
              <a:t> in your field </a:t>
            </a:r>
            <a:endParaRPr b="1" sz="3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1" name="Google Shape;33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58850"/>
            <a:ext cx="4100251" cy="22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12" name="Google Shape;21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41"/>
          <p:cNvSpPr txBox="1"/>
          <p:nvPr>
            <p:ph idx="1" type="body"/>
          </p:nvPr>
        </p:nvSpPr>
        <p:spPr>
          <a:xfrm>
            <a:off x="374625" y="1281675"/>
            <a:ext cx="80979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52742" lvl="0" marL="457200" rtl="0" algn="ctr">
              <a:spcBef>
                <a:spcPts val="0"/>
              </a:spcBef>
              <a:spcAft>
                <a:spcPts val="0"/>
              </a:spcAft>
              <a:buSzPct val="100000"/>
              <a:buChar char="❏"/>
            </a:pPr>
            <a:r>
              <a:rPr lang="en" sz="2300"/>
              <a:t>We’re sad to see you go…😪</a:t>
            </a:r>
            <a:endParaRPr sz="2300"/>
          </a:p>
          <a:p>
            <a:pPr indent="-352742" lvl="0" marL="457200" rtl="0" algn="ctr">
              <a:spcBef>
                <a:spcPts val="0"/>
              </a:spcBef>
              <a:spcAft>
                <a:spcPts val="0"/>
              </a:spcAft>
              <a:buSzPct val="100000"/>
              <a:buChar char="❏"/>
            </a:pPr>
            <a:r>
              <a:t/>
            </a:r>
            <a:endParaRPr sz="2300"/>
          </a:p>
          <a:p>
            <a:pPr indent="-352742" lvl="0" marL="457200" rtl="0" algn="ctr"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❏"/>
            </a:pPr>
            <a:r>
              <a:rPr b="1" lang="en" sz="2300">
                <a:latin typeface="Helvetica Neue"/>
                <a:ea typeface="Helvetica Neue"/>
                <a:cs typeface="Helvetica Neue"/>
                <a:sym typeface="Helvetica Neue"/>
              </a:rPr>
              <a:t>But now you have the skills to go off and make money!!!🤑🤑🤑</a:t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274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300"/>
              <a:t>Resume</a:t>
            </a:r>
            <a:endParaRPr sz="2300"/>
          </a:p>
          <a:p>
            <a:pPr indent="-352742" lvl="1" marL="1828800" rtl="0" algn="l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2300"/>
              <a:t>What makes an effective resume</a:t>
            </a:r>
            <a:endParaRPr sz="2300"/>
          </a:p>
          <a:p>
            <a:pPr indent="-352742" lvl="1" marL="1828800" rtl="0" algn="l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2300"/>
              <a:t>How to describe your skills/relevant work experience to an </a:t>
            </a:r>
            <a:r>
              <a:rPr lang="en" sz="2300"/>
              <a:t>employer</a:t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00"/>
              <a:t>2. LinkedIn</a:t>
            </a:r>
            <a:endParaRPr sz="2300"/>
          </a:p>
          <a:p>
            <a:pPr indent="-352742" lvl="0" marL="1828800" rtl="0" algn="l">
              <a:spcBef>
                <a:spcPts val="120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2300"/>
              <a:t>What is it and why is it important</a:t>
            </a:r>
            <a:endParaRPr sz="2300"/>
          </a:p>
          <a:p>
            <a:pPr indent="-352742" lvl="0" marL="1828800" rtl="0" algn="l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2300"/>
              <a:t>What makes a good LinkedIn profile</a:t>
            </a:r>
            <a:endParaRPr sz="2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/>
          <p:nvPr>
            <p:ph type="ctrTitle"/>
          </p:nvPr>
        </p:nvSpPr>
        <p:spPr>
          <a:xfrm>
            <a:off x="373875" y="1428150"/>
            <a:ext cx="4442100" cy="31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700"/>
              <a:t>Resume…your time to gloat</a:t>
            </a:r>
            <a:endParaRPr b="1" sz="4700"/>
          </a:p>
        </p:txBody>
      </p:sp>
      <p:sp>
        <p:nvSpPr>
          <p:cNvPr id="219" name="Google Shape;219;p42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0" name="Google Shape;22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2475" y="535988"/>
            <a:ext cx="4071525" cy="40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3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 - what is needed</a:t>
            </a:r>
            <a:endParaRPr/>
          </a:p>
        </p:txBody>
      </p:sp>
      <p:sp>
        <p:nvSpPr>
          <p:cNvPr id="226" name="Google Shape;226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" name="Google Shape;227;p43"/>
          <p:cNvSpPr txBox="1"/>
          <p:nvPr>
            <p:ph idx="1" type="body"/>
          </p:nvPr>
        </p:nvSpPr>
        <p:spPr>
          <a:xfrm>
            <a:off x="374625" y="1281675"/>
            <a:ext cx="74424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Contact information:  Name, email, phone number and LinkedIn profile 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Education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Skills (technical, research, etc.)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Part-time jobs held while in school and/or previous internships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Projects/Extracurricular activities/Volunteer work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4"/>
          <p:cNvSpPr txBox="1"/>
          <p:nvPr>
            <p:ph type="title"/>
          </p:nvPr>
        </p:nvSpPr>
        <p:spPr>
          <a:xfrm>
            <a:off x="762000" y="209550"/>
            <a:ext cx="79248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 Must-Haves</a:t>
            </a:r>
            <a:endParaRPr/>
          </a:p>
        </p:txBody>
      </p:sp>
      <p:sp>
        <p:nvSpPr>
          <p:cNvPr id="234" name="Google Shape;234;p44"/>
          <p:cNvSpPr txBox="1"/>
          <p:nvPr>
            <p:ph idx="1" type="body"/>
          </p:nvPr>
        </p:nvSpPr>
        <p:spPr>
          <a:xfrm>
            <a:off x="3567706" y="1340126"/>
            <a:ext cx="52206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2100"/>
              <a:t>Show measurable results </a:t>
            </a:r>
            <a:br>
              <a:rPr lang="en" sz="2100"/>
            </a:br>
            <a:r>
              <a:rPr lang="en" sz="2100"/>
              <a:t>whenever possible.</a:t>
            </a:r>
            <a:endParaRPr b="1" sz="2100"/>
          </a:p>
        </p:txBody>
      </p:sp>
      <p:pic>
        <p:nvPicPr>
          <p:cNvPr descr="A picture containing building, floor&#10;&#10;Description automatically generated" id="235" name="Google Shape;235;p44"/>
          <p:cNvPicPr preferRelativeResize="0"/>
          <p:nvPr/>
        </p:nvPicPr>
        <p:blipFill rotWithShape="1">
          <a:blip r:embed="rId3">
            <a:alphaModFix/>
          </a:blip>
          <a:srcRect b="76581" l="1910" r="3971" t="1554"/>
          <a:stretch/>
        </p:blipFill>
        <p:spPr>
          <a:xfrm>
            <a:off x="762000" y="1341451"/>
            <a:ext cx="2409825" cy="773099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building, floor&#10;&#10;Description automatically generated" id="236" name="Google Shape;236;p44"/>
          <p:cNvPicPr preferRelativeResize="0"/>
          <p:nvPr/>
        </p:nvPicPr>
        <p:blipFill rotWithShape="1">
          <a:blip r:embed="rId4">
            <a:alphaModFix/>
          </a:blip>
          <a:srcRect b="77069" l="2045" r="4110" t="1381"/>
          <a:stretch/>
        </p:blipFill>
        <p:spPr>
          <a:xfrm>
            <a:off x="762000" y="3790950"/>
            <a:ext cx="2402840" cy="762000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building, floor&#10;&#10;Description automatically generated" id="237" name="Google Shape;237;p44"/>
          <p:cNvPicPr preferRelativeResize="0"/>
          <p:nvPr/>
        </p:nvPicPr>
        <p:blipFill rotWithShape="1">
          <a:blip r:embed="rId5">
            <a:alphaModFix/>
          </a:blip>
          <a:srcRect b="76868" l="5036" r="2207" t="1109"/>
          <a:stretch/>
        </p:blipFill>
        <p:spPr>
          <a:xfrm>
            <a:off x="762000" y="2563385"/>
            <a:ext cx="2374900" cy="77873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238" name="Google Shape;238;p44"/>
          <p:cNvSpPr txBox="1"/>
          <p:nvPr/>
        </p:nvSpPr>
        <p:spPr>
          <a:xfrm>
            <a:off x="744220" y="1520251"/>
            <a:ext cx="2438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ROI</a:t>
            </a:r>
            <a:endParaRPr/>
          </a:p>
        </p:txBody>
      </p:sp>
      <p:sp>
        <p:nvSpPr>
          <p:cNvPr id="239" name="Google Shape;239;p44"/>
          <p:cNvSpPr txBox="1"/>
          <p:nvPr/>
        </p:nvSpPr>
        <p:spPr>
          <a:xfrm>
            <a:off x="762000" y="2580654"/>
            <a:ext cx="2362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Visually appealing </a:t>
            </a:r>
            <a:endParaRPr/>
          </a:p>
        </p:txBody>
      </p:sp>
      <p:sp>
        <p:nvSpPr>
          <p:cNvPr id="240" name="Google Shape;240;p44"/>
          <p:cNvSpPr txBox="1"/>
          <p:nvPr/>
        </p:nvSpPr>
        <p:spPr>
          <a:xfrm>
            <a:off x="762000" y="3970482"/>
            <a:ext cx="2362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Error-free</a:t>
            </a:r>
            <a:endParaRPr/>
          </a:p>
        </p:txBody>
      </p:sp>
      <p:sp>
        <p:nvSpPr>
          <p:cNvPr id="241" name="Google Shape;241;p44"/>
          <p:cNvSpPr txBox="1"/>
          <p:nvPr/>
        </p:nvSpPr>
        <p:spPr>
          <a:xfrm>
            <a:off x="3567706" y="2571750"/>
            <a:ext cx="38238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</a:pPr>
            <a:r>
              <a:rPr lang="en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 professional design that matches your brand.</a:t>
            </a:r>
            <a:endParaRPr/>
          </a:p>
        </p:txBody>
      </p:sp>
      <p:sp>
        <p:nvSpPr>
          <p:cNvPr id="242" name="Google Shape;242;p44"/>
          <p:cNvSpPr txBox="1"/>
          <p:nvPr/>
        </p:nvSpPr>
        <p:spPr>
          <a:xfrm>
            <a:off x="3581400" y="3943350"/>
            <a:ext cx="52578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</a:pPr>
            <a:r>
              <a:rPr lang="en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Double-check spelling and grammar.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5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 - what is needed</a:t>
            </a:r>
            <a:endParaRPr/>
          </a:p>
        </p:txBody>
      </p:sp>
      <p:sp>
        <p:nvSpPr>
          <p:cNvPr id="248" name="Google Shape;24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p45"/>
          <p:cNvSpPr txBox="1"/>
          <p:nvPr>
            <p:ph idx="1" type="body"/>
          </p:nvPr>
        </p:nvSpPr>
        <p:spPr>
          <a:xfrm>
            <a:off x="374625" y="1281675"/>
            <a:ext cx="74424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250" name="Google Shape;25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2912" y="1035850"/>
            <a:ext cx="3458174" cy="421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6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 -Examples</a:t>
            </a:r>
            <a:endParaRPr/>
          </a:p>
        </p:txBody>
      </p:sp>
      <p:sp>
        <p:nvSpPr>
          <p:cNvPr id="256" name="Google Shape;25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46"/>
          <p:cNvSpPr txBox="1"/>
          <p:nvPr>
            <p:ph idx="1" type="body"/>
          </p:nvPr>
        </p:nvSpPr>
        <p:spPr>
          <a:xfrm>
            <a:off x="374625" y="1281675"/>
            <a:ext cx="74424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8" name="Google Shape;25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9200" y="974650"/>
            <a:ext cx="3391950" cy="3814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650" y="1055263"/>
            <a:ext cx="5264973" cy="33908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46"/>
          <p:cNvSpPr txBox="1"/>
          <p:nvPr/>
        </p:nvSpPr>
        <p:spPr>
          <a:xfrm rot="-964896">
            <a:off x="1937037" y="2079213"/>
            <a:ext cx="2548320" cy="985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rgbClr val="D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BAD</a:t>
            </a:r>
            <a:endParaRPr b="1" sz="5200">
              <a:solidFill>
                <a:srgbClr val="D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1" name="Google Shape;261;p46"/>
          <p:cNvSpPr txBox="1"/>
          <p:nvPr/>
        </p:nvSpPr>
        <p:spPr>
          <a:xfrm rot="-1586896">
            <a:off x="6315081" y="2530300"/>
            <a:ext cx="2566967" cy="98516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rgbClr val="00B5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GOOD</a:t>
            </a:r>
            <a:endParaRPr b="1" sz="5200">
              <a:solidFill>
                <a:srgbClr val="00B5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7"/>
          <p:cNvSpPr/>
          <p:nvPr/>
        </p:nvSpPr>
        <p:spPr>
          <a:xfrm>
            <a:off x="-2" y="0"/>
            <a:ext cx="9144000" cy="5143500"/>
          </a:xfrm>
          <a:prstGeom prst="rect">
            <a:avLst/>
          </a:prstGeom>
          <a:solidFill>
            <a:srgbClr val="E37C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47"/>
          <p:cNvSpPr txBox="1"/>
          <p:nvPr>
            <p:ph idx="1" type="body"/>
          </p:nvPr>
        </p:nvSpPr>
        <p:spPr>
          <a:xfrm>
            <a:off x="5068187" y="521318"/>
            <a:ext cx="3410100" cy="27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">
                <a:solidFill>
                  <a:schemeClr val="lt1"/>
                </a:solidFill>
              </a:rPr>
              <a:t>Honest</a:t>
            </a:r>
            <a:endParaRPr/>
          </a:p>
          <a:p>
            <a:pPr indent="-190500" lvl="0" marL="342900" rtl="0" algn="l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">
                <a:solidFill>
                  <a:schemeClr val="lt1"/>
                </a:solidFill>
              </a:rPr>
              <a:t>Easy to understand</a:t>
            </a:r>
            <a:endParaRPr/>
          </a:p>
          <a:p>
            <a:pPr indent="-190500" lvl="0" marL="342900" rtl="0" algn="l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">
                <a:solidFill>
                  <a:schemeClr val="lt1"/>
                </a:solidFill>
              </a:rPr>
              <a:t>Keyword-rich</a:t>
            </a:r>
            <a:endParaRPr/>
          </a:p>
          <a:p>
            <a:pPr indent="-190500" lvl="0" marL="342900" rtl="0" algn="l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">
                <a:solidFill>
                  <a:schemeClr val="lt1"/>
                </a:solidFill>
              </a:rPr>
              <a:t>Customized</a:t>
            </a:r>
            <a:endParaRPr/>
          </a:p>
        </p:txBody>
      </p:sp>
      <p:pic>
        <p:nvPicPr>
          <p:cNvPr id="269" name="Google Shape;269;p47"/>
          <p:cNvPicPr preferRelativeResize="0"/>
          <p:nvPr/>
        </p:nvPicPr>
        <p:blipFill rotWithShape="1">
          <a:blip r:embed="rId3">
            <a:alphaModFix/>
          </a:blip>
          <a:srcRect b="1971" l="1424" r="2291" t="903"/>
          <a:stretch/>
        </p:blipFill>
        <p:spPr>
          <a:xfrm rot="-327887">
            <a:off x="781305" y="412075"/>
            <a:ext cx="3505576" cy="4414157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id="270" name="Google Shape;270;p47"/>
          <p:cNvPicPr preferRelativeResize="0"/>
          <p:nvPr/>
        </p:nvPicPr>
        <p:blipFill rotWithShape="1">
          <a:blip r:embed="rId4">
            <a:alphaModFix/>
          </a:blip>
          <a:srcRect b="39349" l="7104" r="54532" t="0"/>
          <a:stretch/>
        </p:blipFill>
        <p:spPr>
          <a:xfrm>
            <a:off x="990600" y="742950"/>
            <a:ext cx="415500" cy="43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A picture containing airplane&#10;&#10;Description automatically generated" id="271" name="Google Shape;271;p47"/>
          <p:cNvPicPr preferRelativeResize="0"/>
          <p:nvPr/>
        </p:nvPicPr>
        <p:blipFill rotWithShape="1">
          <a:blip r:embed="rId5">
            <a:alphaModFix/>
          </a:blip>
          <a:srcRect b="11807" l="46282" r="12475" t="62882"/>
          <a:stretch/>
        </p:blipFill>
        <p:spPr>
          <a:xfrm>
            <a:off x="4555672" y="3559629"/>
            <a:ext cx="4588327" cy="158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 - Examples</a:t>
            </a:r>
            <a:endParaRPr/>
          </a:p>
        </p:txBody>
      </p:sp>
      <p:sp>
        <p:nvSpPr>
          <p:cNvPr id="277" name="Google Shape;277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48"/>
          <p:cNvSpPr txBox="1"/>
          <p:nvPr>
            <p:ph idx="1" type="body"/>
          </p:nvPr>
        </p:nvSpPr>
        <p:spPr>
          <a:xfrm>
            <a:off x="374625" y="1281675"/>
            <a:ext cx="74424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279" name="Google Shape;27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775" y="1413950"/>
            <a:ext cx="8472448" cy="13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daptive New Template">
  <a:themeElements>
    <a:clrScheme name="Custom 6">
      <a:dk1>
        <a:srgbClr val="1A1A1A"/>
      </a:dk1>
      <a:lt1>
        <a:srgbClr val="FFFFFF"/>
      </a:lt1>
      <a:dk2>
        <a:srgbClr val="0B2663"/>
      </a:dk2>
      <a:lt2>
        <a:srgbClr val="BFBFBF"/>
      </a:lt2>
      <a:accent1>
        <a:srgbClr val="2154D7"/>
      </a:accent1>
      <a:accent2>
        <a:srgbClr val="0B2663"/>
      </a:accent2>
      <a:accent3>
        <a:srgbClr val="3F454F"/>
      </a:accent3>
      <a:accent4>
        <a:srgbClr val="3DAF7B"/>
      </a:accent4>
      <a:accent5>
        <a:srgbClr val="EDBB3A"/>
      </a:accent5>
      <a:accent6>
        <a:srgbClr val="C73744"/>
      </a:accent6>
      <a:hlink>
        <a:srgbClr val="C73744"/>
      </a:hlink>
      <a:folHlink>
        <a:srgbClr val="5A3C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RH_0913_PPT_NewRH_NAM_ENG">
  <a:themeElements>
    <a:clrScheme name="Robert Half">
      <a:dk1>
        <a:srgbClr val="000000"/>
      </a:dk1>
      <a:lt1>
        <a:srgbClr val="FFFFFF"/>
      </a:lt1>
      <a:dk2>
        <a:srgbClr val="382E2C"/>
      </a:dk2>
      <a:lt2>
        <a:srgbClr val="EEECE1"/>
      </a:lt2>
      <a:accent1>
        <a:srgbClr val="9F1C35"/>
      </a:accent1>
      <a:accent2>
        <a:srgbClr val="D14414"/>
      </a:accent2>
      <a:accent3>
        <a:srgbClr val="939905"/>
      </a:accent3>
      <a:accent4>
        <a:srgbClr val="3993E6"/>
      </a:accent4>
      <a:accent5>
        <a:srgbClr val="F2AF0E"/>
      </a:accent5>
      <a:accent6>
        <a:srgbClr val="661222"/>
      </a:accent6>
      <a:hlink>
        <a:srgbClr val="3993E6"/>
      </a:hlink>
      <a:folHlink>
        <a:srgbClr val="00325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